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>
            <a:extLst>
              <a:ext uri="{FF2B5EF4-FFF2-40B4-BE49-F238E27FC236}">
                <a16:creationId xmlns:a16="http://schemas.microsoft.com/office/drawing/2014/main" id="{D109E4DD-215E-4808-C8F3-5A50DC1345F4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L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15BB4C3-AF94-93EB-D496-77E83596FC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nl-BE" altLang="en-NL" noProof="0"/>
              <a:t>Klik om het opmaakprofiel te bewerken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1DE00FA-5538-2FB3-2739-15A03046A09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nl-BE" altLang="en-NL" noProof="0"/>
              <a:t>Klik om het opmaakprofiel van de modelondertitel te bewerken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69CC1D9-5FB5-55DA-B34B-B9902B4A62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470684D-6782-2493-6FD4-10A16CA104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4A0EEC98-6DD6-6D36-A9FF-8BD4D0127E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018730-1D45-4FFC-A942-5CD3B6EBD556}" type="slidenum">
              <a:rPr lang="nl-BE" altLang="en-NL"/>
              <a:pPr/>
              <a:t>‹#›</a:t>
            </a:fld>
            <a:endParaRPr lang="nl-BE" altLang="en-NL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4629E00F-FF08-D0CE-4C61-960E5B7B2CC3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0B9D2FDD-2DEE-4782-F643-ECAFD0F425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D7777213-CE22-EEDB-93EA-4B341337E6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61384BBA-94E2-13F8-4419-4DDE64991E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grpSp>
          <p:nvGrpSpPr>
            <p:cNvPr id="5132" name="Group 12">
              <a:extLst>
                <a:ext uri="{FF2B5EF4-FFF2-40B4-BE49-F238E27FC236}">
                  <a16:creationId xmlns:a16="http://schemas.microsoft.com/office/drawing/2014/main" id="{0DAF0226-0B65-5E6C-CC92-48DADFE82AD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>
                <a:extLst>
                  <a:ext uri="{FF2B5EF4-FFF2-40B4-BE49-F238E27FC236}">
                    <a16:creationId xmlns:a16="http://schemas.microsoft.com/office/drawing/2014/main" id="{1314332B-A887-FC57-3007-04657BCF1DE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id="{F25111E3-05AB-F007-0755-667D5E59AA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id="{D08476A7-010D-5489-1791-60C30BF7BC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81E01944-61DC-FD29-A5D5-A8843C92200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F0FEDFE7-5B72-F337-92EB-06850521D5C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</p:grpSp>
      </p:grpSp>
      <p:grpSp>
        <p:nvGrpSpPr>
          <p:cNvPr id="5138" name="Group 18">
            <a:extLst>
              <a:ext uri="{FF2B5EF4-FFF2-40B4-BE49-F238E27FC236}">
                <a16:creationId xmlns:a16="http://schemas.microsoft.com/office/drawing/2014/main" id="{7E40D8C0-A3CC-0556-02E2-4D9F988C1383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id="{9C72C1A5-CE67-13A7-EE40-9C9C2982C2DB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id="{96A485A1-3CB7-70EF-BF1C-F61AD5373397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id="{8C59DD3D-9FB3-BFF8-448C-62BFB48142B1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grpSp>
          <p:nvGrpSpPr>
            <p:cNvPr id="5142" name="Group 22">
              <a:extLst>
                <a:ext uri="{FF2B5EF4-FFF2-40B4-BE49-F238E27FC236}">
                  <a16:creationId xmlns:a16="http://schemas.microsoft.com/office/drawing/2014/main" id="{1D2C49FE-7C5C-A747-5FD2-8DE707DB019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>
                <a:extLst>
                  <a:ext uri="{FF2B5EF4-FFF2-40B4-BE49-F238E27FC236}">
                    <a16:creationId xmlns:a16="http://schemas.microsoft.com/office/drawing/2014/main" id="{102FCB85-2317-9FBE-B0F4-8F41925DB57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44" name="Freeform 24">
                <a:extLst>
                  <a:ext uri="{FF2B5EF4-FFF2-40B4-BE49-F238E27FC236}">
                    <a16:creationId xmlns:a16="http://schemas.microsoft.com/office/drawing/2014/main" id="{D87CCE20-B372-04B7-64B9-73B23010D09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45" name="Freeform 25">
                <a:extLst>
                  <a:ext uri="{FF2B5EF4-FFF2-40B4-BE49-F238E27FC236}">
                    <a16:creationId xmlns:a16="http://schemas.microsoft.com/office/drawing/2014/main" id="{0C536FE5-80B7-CC84-0DF4-E3A96F643B5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46" name="Freeform 26">
                <a:extLst>
                  <a:ext uri="{FF2B5EF4-FFF2-40B4-BE49-F238E27FC236}">
                    <a16:creationId xmlns:a16="http://schemas.microsoft.com/office/drawing/2014/main" id="{03DF52DD-F611-87A0-E254-E14FDCBC9BB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5147" name="Freeform 27">
                <a:extLst>
                  <a:ext uri="{FF2B5EF4-FFF2-40B4-BE49-F238E27FC236}">
                    <a16:creationId xmlns:a16="http://schemas.microsoft.com/office/drawing/2014/main" id="{B583A26E-F307-D9D2-C5EA-62D4ECD0B9E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</p:grpSp>
      </p:grpSp>
      <p:sp>
        <p:nvSpPr>
          <p:cNvPr id="5148" name="Freeform 28">
            <a:extLst>
              <a:ext uri="{FF2B5EF4-FFF2-40B4-BE49-F238E27FC236}">
                <a16:creationId xmlns:a16="http://schemas.microsoft.com/office/drawing/2014/main" id="{5CA14E20-3F25-0BBE-008C-1B2DF7220185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L"/>
          </a:p>
        </p:txBody>
      </p:sp>
      <p:sp>
        <p:nvSpPr>
          <p:cNvPr id="5149" name="Freeform 29">
            <a:extLst>
              <a:ext uri="{FF2B5EF4-FFF2-40B4-BE49-F238E27FC236}">
                <a16:creationId xmlns:a16="http://schemas.microsoft.com/office/drawing/2014/main" id="{1FC65ABB-0A65-3ED8-9D63-11948DE4AB59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E6279-5B53-7D41-7918-A6F45304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7D985-F52B-C3B3-A63D-0EF371DD7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6C207-957B-26B0-15B9-4495A8A48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2BE18-B46E-C78F-C914-B51A9179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B51B1-06A4-BC0B-618E-6C245AD7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CDF4C-35A1-4078-BF09-CCE624BBA298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383210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23DB3C-1A56-3079-362A-43F177313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CDFD9A-C691-98CF-9369-1F9CDA755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D928E-6D67-8C01-B3DA-FC0767C1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FD066-93F6-CF90-5F58-A87C54274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5A75A-6095-BDED-970F-5605C284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3484-012D-4076-A6F6-568B87FD32FB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144096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C137-A75F-D3A0-F51B-3F16F9CA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D851D-526B-632F-CBA6-2B48D8440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FDF45-2FDA-C66B-E98D-D445BCDB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30176-FA2B-8A1C-AB3B-D1E439C3F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A8A28-15DF-4B5E-29F4-98210634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3A7F5-43CA-4FF2-AD2E-5464AA59EFA8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33466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83585-CDB1-1A45-9DC1-95FEF763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A270B-C346-FF92-B3AE-A2E17F3D1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108D4-E0B9-8806-0B86-EFA4ED9E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32C5E-E847-2DF9-2E03-4B2AB0E6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8C3A7-69A8-A07F-815D-DB7C3E5E4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CB92C-18DA-48B9-A4C8-45BC8C064B2B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308346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A488F-BE49-8913-A4CC-3AA6E934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8B776-CA54-DF9A-5F1B-7A590F6DE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0A184-0935-B89D-488E-2B5CDC114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902DC-61B5-F390-9495-A289E18A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6C9B1-5385-7474-1334-EAD03D15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D6F94-9045-D7CE-9C6C-FCFACC586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B7B12-1433-48CA-85A1-89C51B7200F9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173191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C0FAE-F5B6-022B-061A-573780065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2C961-1D81-A430-8A7B-995D7A023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8772F-EF79-49E0-D042-0E76763B3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BC7CF0-A7E1-0718-AEBE-6F538C968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E096ED-EA95-2F13-1922-1EFACD12A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B54CC5-D392-3B37-12B2-2EB5CF3E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F7C0-6FB6-3119-907E-56F6975C5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435C9B-A410-B00C-928A-5BFC3B86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98A24-75AC-4CF7-A9D8-2FD8943D8493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21943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AC8D8-239A-C30D-027C-885284ED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437575-F56D-0F07-ADDF-44C15FD4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7D2018-3BE3-E126-32D9-73EEB1D9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EFF575-B3FF-46FE-A9FF-44762B10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E1CFA-117C-4F59-A0C5-68994D9B4E1C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39988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1012D7-90DC-6C91-15AB-80DDE54A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FC83CB-B9A4-FFA1-9F47-722DAD10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120A4-858A-8EE5-00D9-7F5E221C1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2C87C-1EFE-49C7-BA5A-A29FA98A016F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188464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DAD7F-30D9-80BC-A90E-AD6C31A2A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3864B-D461-8E5A-D9BA-021E70E54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60C33-27B9-EE0B-5F0E-18CE6F4C7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B4873-8593-E455-5484-4EECF9E2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0E1E1-A1B1-D20A-C5EE-79DC1C1A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C1C36-7EE0-5D5E-5B27-CDEB5488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79E15-220C-40C7-9942-24AA456D6F47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403168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F6C22-29AB-53F7-ADC5-8F9BA6B41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AF1983-F756-8CF9-2C96-4AE118895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A4F63-D264-9214-DB1F-3785791DD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A68BC-14EC-2672-645D-8B3D3DDD4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83BAC-CBAA-8BB0-20B3-10B72011A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BE" alt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098BC-BF20-2C45-1576-7A7C4440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A6110-101A-49A6-9F07-BFCCF0956200}" type="slidenum">
              <a:rPr lang="nl-BE" altLang="en-NL"/>
              <a:pPr/>
              <a:t>‹#›</a:t>
            </a:fld>
            <a:endParaRPr lang="nl-BE" altLang="en-NL"/>
          </a:p>
        </p:txBody>
      </p:sp>
    </p:spTree>
    <p:extLst>
      <p:ext uri="{BB962C8B-B14F-4D97-AF65-F5344CB8AC3E}">
        <p14:creationId xmlns:p14="http://schemas.microsoft.com/office/powerpoint/2010/main" val="239963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id="{F565E4A2-B3EB-BC3C-56E8-AE7F82898B0F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L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9AFA58B-4B38-4953-DDFF-09216FD15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NL"/>
              <a:t>Klik om het opmaakprofiel te bewerken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9A6FFD6-8982-543A-56F3-CEFB52F1F8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NL"/>
              <a:t>Klik om de opmaakprofielen van de modeltekst te bewerken</a:t>
            </a:r>
          </a:p>
          <a:p>
            <a:pPr lvl="1"/>
            <a:r>
              <a:rPr lang="nl-BE" altLang="en-NL"/>
              <a:t>Tweede niveau</a:t>
            </a:r>
          </a:p>
          <a:p>
            <a:pPr lvl="2"/>
            <a:r>
              <a:rPr lang="nl-BE" altLang="en-NL"/>
              <a:t>Derde niveau</a:t>
            </a:r>
          </a:p>
          <a:p>
            <a:pPr lvl="3"/>
            <a:r>
              <a:rPr lang="nl-BE" altLang="en-NL"/>
              <a:t>Vierde niveau</a:t>
            </a:r>
          </a:p>
          <a:p>
            <a:pPr lvl="4"/>
            <a:r>
              <a:rPr lang="nl-BE" altLang="en-NL"/>
              <a:t>Vijfde niveau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C50FFF-61C5-B8F5-F332-13A61E5679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BE" altLang="en-NL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E249C30-6FBC-0703-F8C9-795E32DA99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BE" altLang="en-NL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756575C-20CB-0DFD-7790-995FBE4DAC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2D2C66-2957-4041-8629-750C68419F05}" type="slidenum">
              <a:rPr lang="nl-BE" altLang="en-NL"/>
              <a:pPr/>
              <a:t>‹#›</a:t>
            </a:fld>
            <a:endParaRPr lang="nl-BE" altLang="en-NL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id="{E03BFA82-55AA-2C55-E52F-BD46DDFDFCA1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L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id="{83097DB3-DDA9-5493-DC36-F09681343DD3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L"/>
          </a:p>
        </p:txBody>
      </p:sp>
      <p:grpSp>
        <p:nvGrpSpPr>
          <p:cNvPr id="4106" name="Group 10">
            <a:extLst>
              <a:ext uri="{FF2B5EF4-FFF2-40B4-BE49-F238E27FC236}">
                <a16:creationId xmlns:a16="http://schemas.microsoft.com/office/drawing/2014/main" id="{C8B164C6-5F1D-FAAC-B8DF-D052BC71ECEE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DF36135B-7528-FFB8-253D-C3A0CDE014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E6FF1CB8-C617-FBF2-7559-161E96AAC9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EB91981A-A06F-28BD-332D-57114D9F67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F312478C-F136-4EB3-F253-30C61195887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AD3E92DD-B932-58A8-89D2-E79F004621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B39A840E-45EB-E1AE-4B6F-02BC866EB3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4B6E2220-495A-ACB1-22FB-5B0C0AB381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DA95ECB9-38E1-AA39-1BAB-13B708BB50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15" name="Freeform 19">
              <a:extLst>
                <a:ext uri="{FF2B5EF4-FFF2-40B4-BE49-F238E27FC236}">
                  <a16:creationId xmlns:a16="http://schemas.microsoft.com/office/drawing/2014/main" id="{CBF55684-ED72-E235-D74D-A7A76E19A5B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grpSp>
          <p:nvGrpSpPr>
            <p:cNvPr id="4116" name="Group 20">
              <a:extLst>
                <a:ext uri="{FF2B5EF4-FFF2-40B4-BE49-F238E27FC236}">
                  <a16:creationId xmlns:a16="http://schemas.microsoft.com/office/drawing/2014/main" id="{EEC656CF-EACA-2DD0-7887-2D068E8F3D8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>
                <a:extLst>
                  <a:ext uri="{FF2B5EF4-FFF2-40B4-BE49-F238E27FC236}">
                    <a16:creationId xmlns:a16="http://schemas.microsoft.com/office/drawing/2014/main" id="{598ECF8B-2A31-A8C6-537A-93C41FD6715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>
                  <a:extLst>
                    <a:ext uri="{FF2B5EF4-FFF2-40B4-BE49-F238E27FC236}">
                      <a16:creationId xmlns:a16="http://schemas.microsoft.com/office/drawing/2014/main" id="{09B09FA9-E7FF-D0A3-6056-759DAE4B8F8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19" name="Freeform 23">
                  <a:extLst>
                    <a:ext uri="{FF2B5EF4-FFF2-40B4-BE49-F238E27FC236}">
                      <a16:creationId xmlns:a16="http://schemas.microsoft.com/office/drawing/2014/main" id="{48062509-C6E4-202C-6499-99715233287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20" name="Freeform 24">
                  <a:extLst>
                    <a:ext uri="{FF2B5EF4-FFF2-40B4-BE49-F238E27FC236}">
                      <a16:creationId xmlns:a16="http://schemas.microsoft.com/office/drawing/2014/main" id="{F1E527D8-A856-BEFD-90BB-E7A3C30F4E2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</p:grpSp>
          <p:sp>
            <p:nvSpPr>
              <p:cNvPr id="4121" name="Freeform 25">
                <a:extLst>
                  <a:ext uri="{FF2B5EF4-FFF2-40B4-BE49-F238E27FC236}">
                    <a16:creationId xmlns:a16="http://schemas.microsoft.com/office/drawing/2014/main" id="{41D1AC01-F56F-D4FD-9036-E1C041575BA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id="{FBCDC006-4D67-362B-50EF-ADF201FCC7E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id="{01CA999E-9C85-E8E7-CE21-B506BE8FD3D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grpSp>
            <p:nvGrpSpPr>
              <p:cNvPr id="4124" name="Group 28">
                <a:extLst>
                  <a:ext uri="{FF2B5EF4-FFF2-40B4-BE49-F238E27FC236}">
                    <a16:creationId xmlns:a16="http://schemas.microsoft.com/office/drawing/2014/main" id="{9D6173B3-9ABE-2B49-D1EA-B98E7F17DAC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>
                  <a:extLst>
                    <a:ext uri="{FF2B5EF4-FFF2-40B4-BE49-F238E27FC236}">
                      <a16:creationId xmlns:a16="http://schemas.microsoft.com/office/drawing/2014/main" id="{28EF73DB-5DFF-4E71-1442-423669FF349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26" name="Freeform 30">
                  <a:extLst>
                    <a:ext uri="{FF2B5EF4-FFF2-40B4-BE49-F238E27FC236}">
                      <a16:creationId xmlns:a16="http://schemas.microsoft.com/office/drawing/2014/main" id="{E7164B15-2A26-2AA5-2D60-6297BEAC375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27" name="Freeform 31">
                  <a:extLst>
                    <a:ext uri="{FF2B5EF4-FFF2-40B4-BE49-F238E27FC236}">
                      <a16:creationId xmlns:a16="http://schemas.microsoft.com/office/drawing/2014/main" id="{9EE7C60A-F362-B489-16FF-4AD6ABDB06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28" name="Freeform 32">
                  <a:extLst>
                    <a:ext uri="{FF2B5EF4-FFF2-40B4-BE49-F238E27FC236}">
                      <a16:creationId xmlns:a16="http://schemas.microsoft.com/office/drawing/2014/main" id="{1EE196EE-C56C-EE75-E5C7-427050F0CFE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29" name="Freeform 33">
                  <a:extLst>
                    <a:ext uri="{FF2B5EF4-FFF2-40B4-BE49-F238E27FC236}">
                      <a16:creationId xmlns:a16="http://schemas.microsoft.com/office/drawing/2014/main" id="{7B227FDF-A011-0EC9-EC41-658298D4A7F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30" name="Freeform 34">
                  <a:extLst>
                    <a:ext uri="{FF2B5EF4-FFF2-40B4-BE49-F238E27FC236}">
                      <a16:creationId xmlns:a16="http://schemas.microsoft.com/office/drawing/2014/main" id="{DCF8BD3D-FBFE-1910-2940-195E8237CDA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31" name="Freeform 35">
                  <a:extLst>
                    <a:ext uri="{FF2B5EF4-FFF2-40B4-BE49-F238E27FC236}">
                      <a16:creationId xmlns:a16="http://schemas.microsoft.com/office/drawing/2014/main" id="{72D1AA24-4F8F-AF2C-6280-55BA3BF9930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32" name="Freeform 36">
                  <a:extLst>
                    <a:ext uri="{FF2B5EF4-FFF2-40B4-BE49-F238E27FC236}">
                      <a16:creationId xmlns:a16="http://schemas.microsoft.com/office/drawing/2014/main" id="{B69E06E1-F9D4-4780-99BB-99B2C652E73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</p:grpSp>
        </p:grpSp>
      </p:grpSp>
      <p:grpSp>
        <p:nvGrpSpPr>
          <p:cNvPr id="4133" name="Group 37">
            <a:extLst>
              <a:ext uri="{FF2B5EF4-FFF2-40B4-BE49-F238E27FC236}">
                <a16:creationId xmlns:a16="http://schemas.microsoft.com/office/drawing/2014/main" id="{2DE9B301-C338-B3E6-1C76-12CB999F7C5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>
              <a:extLst>
                <a:ext uri="{FF2B5EF4-FFF2-40B4-BE49-F238E27FC236}">
                  <a16:creationId xmlns:a16="http://schemas.microsoft.com/office/drawing/2014/main" id="{6A2F24D8-31A3-3BEB-2C54-15B816EA8D4F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  <p:sp>
          <p:nvSpPr>
            <p:cNvPr id="4135" name="Freeform 39">
              <a:extLst>
                <a:ext uri="{FF2B5EF4-FFF2-40B4-BE49-F238E27FC236}">
                  <a16:creationId xmlns:a16="http://schemas.microsoft.com/office/drawing/2014/main" id="{FB3ADCE3-56AB-A652-134A-A26B83A6D11E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L"/>
            </a:p>
          </p:txBody>
        </p:sp>
      </p:grpSp>
      <p:grpSp>
        <p:nvGrpSpPr>
          <p:cNvPr id="4136" name="Group 40">
            <a:extLst>
              <a:ext uri="{FF2B5EF4-FFF2-40B4-BE49-F238E27FC236}">
                <a16:creationId xmlns:a16="http://schemas.microsoft.com/office/drawing/2014/main" id="{0C80E2A0-3441-3010-8ACA-EFE89C808490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>
              <a:extLst>
                <a:ext uri="{FF2B5EF4-FFF2-40B4-BE49-F238E27FC236}">
                  <a16:creationId xmlns:a16="http://schemas.microsoft.com/office/drawing/2014/main" id="{E9F93AAC-39FC-DB18-4BDC-1BCE3D83518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id="{2A722829-63E8-3182-91D5-8AE97F134B2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L"/>
              </a:p>
            </p:txBody>
          </p:sp>
          <p:grpSp>
            <p:nvGrpSpPr>
              <p:cNvPr id="4139" name="Group 43">
                <a:extLst>
                  <a:ext uri="{FF2B5EF4-FFF2-40B4-BE49-F238E27FC236}">
                    <a16:creationId xmlns:a16="http://schemas.microsoft.com/office/drawing/2014/main" id="{007BB89C-C2BF-7FEA-FF9E-1908D26BA3D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>
                  <a:extLst>
                    <a:ext uri="{FF2B5EF4-FFF2-40B4-BE49-F238E27FC236}">
                      <a16:creationId xmlns:a16="http://schemas.microsoft.com/office/drawing/2014/main" id="{1A1854D2-5930-F48D-A7FC-74EFBE9AE2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1" name="Freeform 45">
                  <a:extLst>
                    <a:ext uri="{FF2B5EF4-FFF2-40B4-BE49-F238E27FC236}">
                      <a16:creationId xmlns:a16="http://schemas.microsoft.com/office/drawing/2014/main" id="{D7F91DCA-9F8E-21B2-CDEB-E8AC03FAB0F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2" name="Freeform 46">
                  <a:extLst>
                    <a:ext uri="{FF2B5EF4-FFF2-40B4-BE49-F238E27FC236}">
                      <a16:creationId xmlns:a16="http://schemas.microsoft.com/office/drawing/2014/main" id="{8385AC74-341F-A803-E291-D50D1C440B9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3" name="Freeform 47">
                  <a:extLst>
                    <a:ext uri="{FF2B5EF4-FFF2-40B4-BE49-F238E27FC236}">
                      <a16:creationId xmlns:a16="http://schemas.microsoft.com/office/drawing/2014/main" id="{18A4E7C9-D5DC-68C6-D699-F8C16E20269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4" name="Freeform 48">
                  <a:extLst>
                    <a:ext uri="{FF2B5EF4-FFF2-40B4-BE49-F238E27FC236}">
                      <a16:creationId xmlns:a16="http://schemas.microsoft.com/office/drawing/2014/main" id="{E99F551D-9D35-BC40-82A6-1D7EE782FC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5" name="Freeform 49">
                  <a:extLst>
                    <a:ext uri="{FF2B5EF4-FFF2-40B4-BE49-F238E27FC236}">
                      <a16:creationId xmlns:a16="http://schemas.microsoft.com/office/drawing/2014/main" id="{35BB8849-60A5-8C24-70B2-F0A4007D706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6" name="Freeform 50">
                  <a:extLst>
                    <a:ext uri="{FF2B5EF4-FFF2-40B4-BE49-F238E27FC236}">
                      <a16:creationId xmlns:a16="http://schemas.microsoft.com/office/drawing/2014/main" id="{E7BE279B-B26C-B2DB-9B95-99DA83B4EB3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  <p:sp>
              <p:nvSpPr>
                <p:cNvPr id="4147" name="Freeform 51">
                  <a:extLst>
                    <a:ext uri="{FF2B5EF4-FFF2-40B4-BE49-F238E27FC236}">
                      <a16:creationId xmlns:a16="http://schemas.microsoft.com/office/drawing/2014/main" id="{615C51AB-D8F6-6033-1A54-9380E10C709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NL"/>
                </a:p>
              </p:txBody>
            </p:sp>
          </p:grpSp>
        </p:grpSp>
        <p:sp>
          <p:nvSpPr>
            <p:cNvPr id="4148" name="Line 52">
              <a:extLst>
                <a:ext uri="{FF2B5EF4-FFF2-40B4-BE49-F238E27FC236}">
                  <a16:creationId xmlns:a16="http://schemas.microsoft.com/office/drawing/2014/main" id="{F23FE262-97AA-D417-B749-50ED4ABD3C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9951507-8EB2-A2F1-66AA-74764C050B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en-NL"/>
              <a:t>The Passive</a:t>
            </a:r>
            <a:endParaRPr lang="nl-BE" altLang="en-NL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81E2B87-BF0C-CABB-8EAF-7E3FF17147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l-NL" altLang="en-NL" sz="2400"/>
              <a:t>De lijdende vorm in het Engels, lastiger, en helaas meer gebruikt dan in het Nederlands</a:t>
            </a:r>
            <a:endParaRPr lang="nl-BE" altLang="en-NL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C2FE6F9-9C16-5121-5551-C2B2FD520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The future (ottt) en andere hulpww</a:t>
            </a:r>
            <a:endParaRPr lang="nl-BE" altLang="en-NL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C569AC6-2CAE-8133-948B-F4BCF34BB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He </a:t>
            </a:r>
            <a:r>
              <a:rPr lang="nl-NL" altLang="en-NL">
                <a:solidFill>
                  <a:schemeClr val="hlink"/>
                </a:solidFill>
              </a:rPr>
              <a:t>will tell</a:t>
            </a:r>
            <a:r>
              <a:rPr lang="nl-NL" altLang="en-NL"/>
              <a:t> us </a:t>
            </a:r>
            <a:r>
              <a:rPr lang="nl-NL" altLang="en-NL">
                <a:solidFill>
                  <a:schemeClr val="folHlink"/>
                </a:solidFill>
              </a:rPr>
              <a:t>the story</a:t>
            </a:r>
            <a:r>
              <a:rPr lang="nl-NL" altLang="en-NL"/>
              <a:t> tomorrow.</a:t>
            </a:r>
          </a:p>
          <a:p>
            <a:r>
              <a:rPr lang="nl-NL" altLang="en-NL"/>
              <a:t>The story will be told to us tomorrow.</a:t>
            </a:r>
          </a:p>
          <a:p>
            <a:endParaRPr lang="nl-NL" altLang="en-NL"/>
          </a:p>
          <a:p>
            <a:r>
              <a:rPr lang="nl-NL" altLang="en-NL"/>
              <a:t>She </a:t>
            </a:r>
            <a:r>
              <a:rPr lang="nl-NL" altLang="en-NL">
                <a:solidFill>
                  <a:schemeClr val="hlink"/>
                </a:solidFill>
              </a:rPr>
              <a:t>can teach</a:t>
            </a:r>
            <a:r>
              <a:rPr lang="nl-NL" altLang="en-NL"/>
              <a:t> </a:t>
            </a:r>
            <a:r>
              <a:rPr lang="nl-NL" altLang="en-NL">
                <a:solidFill>
                  <a:schemeClr val="folHlink"/>
                </a:solidFill>
              </a:rPr>
              <a:t>English</a:t>
            </a:r>
            <a:r>
              <a:rPr lang="nl-NL" altLang="en-NL"/>
              <a:t> in Sleeuwijk.</a:t>
            </a:r>
          </a:p>
          <a:p>
            <a:r>
              <a:rPr lang="nl-NL" altLang="en-NL">
                <a:solidFill>
                  <a:schemeClr val="folHlink"/>
                </a:solidFill>
              </a:rPr>
              <a:t>English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can be taught</a:t>
            </a:r>
            <a:r>
              <a:rPr lang="nl-NL" altLang="en-NL"/>
              <a:t> in Sleeuwijk.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082127C-44CD-D84F-BA8C-658800FF2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De mogelijkheden met hulpww</a:t>
            </a:r>
            <a:endParaRPr lang="nl-BE" altLang="en-NL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D85A014-7E0F-451A-980D-CB9B4C43D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shall/should</a:t>
            </a:r>
          </a:p>
          <a:p>
            <a:r>
              <a:rPr lang="nl-NL" altLang="en-NL"/>
              <a:t>will/would</a:t>
            </a:r>
          </a:p>
          <a:p>
            <a:r>
              <a:rPr lang="nl-NL" altLang="en-NL"/>
              <a:t>can/could		+ be+ volt. dw.</a:t>
            </a:r>
          </a:p>
          <a:p>
            <a:r>
              <a:rPr lang="nl-NL" altLang="en-NL"/>
              <a:t>must</a:t>
            </a:r>
            <a:endParaRPr lang="nl-BE" altLang="en-N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443D9BC-5D59-B6D4-3E23-37CC7BE18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Some practice</a:t>
            </a:r>
            <a:endParaRPr lang="nl-BE" altLang="en-NL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415CB73-36ED-EDD8-D69F-F247C178F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Johnny is using a new computer game.</a:t>
            </a:r>
          </a:p>
          <a:p>
            <a:r>
              <a:rPr lang="nl-NL" altLang="en-NL"/>
              <a:t>A new computer game is being used.</a:t>
            </a:r>
          </a:p>
          <a:p>
            <a:endParaRPr lang="nl-NL" altLang="en-NL"/>
          </a:p>
          <a:p>
            <a:r>
              <a:rPr lang="nl-NL" altLang="en-NL"/>
              <a:t>Karen reads Animal Farm.</a:t>
            </a:r>
          </a:p>
          <a:p>
            <a:r>
              <a:rPr lang="nl-NL" altLang="en-NL"/>
              <a:t>Animal Farm is read by Karen.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>
            <a:extLst>
              <a:ext uri="{FF2B5EF4-FFF2-40B4-BE49-F238E27FC236}">
                <a16:creationId xmlns:a16="http://schemas.microsoft.com/office/drawing/2014/main" id="{6F9C8C2D-67FE-EC90-69DD-72C72E586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696200" cy="4937125"/>
          </a:xfrm>
        </p:spPr>
        <p:txBody>
          <a:bodyPr/>
          <a:lstStyle/>
          <a:p>
            <a:r>
              <a:rPr lang="nl-NL" altLang="en-NL"/>
              <a:t>They have sold 20 lottery tickets.</a:t>
            </a:r>
          </a:p>
          <a:p>
            <a:r>
              <a:rPr lang="nl-NL" altLang="en-NL"/>
              <a:t>20 lottery tickets have been sold.</a:t>
            </a:r>
          </a:p>
          <a:p>
            <a:pPr>
              <a:buFontTx/>
              <a:buNone/>
            </a:pPr>
            <a:endParaRPr lang="nl-NL" altLang="en-NL"/>
          </a:p>
          <a:p>
            <a:r>
              <a:rPr lang="nl-NL" altLang="en-NL"/>
              <a:t>We will always tell the truth.</a:t>
            </a:r>
          </a:p>
          <a:p>
            <a:r>
              <a:rPr lang="nl-NL" altLang="en-NL"/>
              <a:t>The truth will always be told.</a:t>
            </a:r>
          </a:p>
          <a:p>
            <a:endParaRPr lang="nl-NL" altLang="en-NL"/>
          </a:p>
          <a:p>
            <a:r>
              <a:rPr lang="nl-NL" altLang="en-NL"/>
              <a:t>They published 500 books last year.</a:t>
            </a:r>
          </a:p>
          <a:p>
            <a:r>
              <a:rPr lang="nl-NL" altLang="en-NL"/>
              <a:t>500 books were published last year.</a:t>
            </a:r>
          </a:p>
          <a:p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29D6006-E3AB-AE5D-A30E-9B16942F6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620838"/>
          </a:xfrm>
        </p:spPr>
        <p:txBody>
          <a:bodyPr/>
          <a:lstStyle/>
          <a:p>
            <a:r>
              <a:rPr lang="nl-NL" altLang="en-NL"/>
              <a:t>Different practice</a:t>
            </a:r>
            <a:endParaRPr lang="nl-BE" altLang="en-NL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44973DF-6171-92FA-4EA3-B08867142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 sz="2800"/>
              <a:t>The news ____ (tell) at school yesterday.</a:t>
            </a:r>
          </a:p>
          <a:p>
            <a:r>
              <a:rPr lang="nl-NL" altLang="en-NL" sz="2800"/>
              <a:t>Trainers __ mostly ____ (buy) by teenagers.</a:t>
            </a:r>
          </a:p>
          <a:p>
            <a:r>
              <a:rPr lang="nl-NL" altLang="en-NL" sz="2800"/>
              <a:t>Drugs _______  (take) by more and more young people in the future.</a:t>
            </a:r>
          </a:p>
          <a:p>
            <a:r>
              <a:rPr lang="nl-NL" altLang="en-NL" sz="2800"/>
              <a:t>The new magazine __ just _____ (sell) out</a:t>
            </a:r>
          </a:p>
          <a:p>
            <a:r>
              <a:rPr lang="nl-NL" altLang="en-NL" sz="2800"/>
              <a:t>Lies ___ often ___ (tell) out of fear.</a:t>
            </a:r>
            <a:endParaRPr lang="nl-BE" altLang="en-NL" sz="2800"/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BB192F0C-A222-1713-4413-380D3EA9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1844675"/>
            <a:ext cx="676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en-NL"/>
              <a:t>                    </a:t>
            </a:r>
            <a:r>
              <a:rPr lang="nl-NL" altLang="en-NL">
                <a:solidFill>
                  <a:schemeClr val="hlink"/>
                </a:solidFill>
              </a:rPr>
              <a:t>was told</a:t>
            </a:r>
            <a:endParaRPr lang="nl-BE" altLang="en-NL">
              <a:solidFill>
                <a:schemeClr val="hlink"/>
              </a:solidFill>
            </a:endParaRPr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524AE23A-994F-09EA-39D0-76C6798CE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420938"/>
            <a:ext cx="33131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NL" altLang="en-NL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87095CE5-838A-F9AB-00D9-4F98603AE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349500"/>
            <a:ext cx="273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en-NL">
                <a:solidFill>
                  <a:schemeClr val="hlink"/>
                </a:solidFill>
              </a:rPr>
              <a:t>are                    bought</a:t>
            </a:r>
            <a:endParaRPr lang="nl-BE" altLang="en-NL">
              <a:solidFill>
                <a:schemeClr val="hlink"/>
              </a:solidFill>
            </a:endParaRPr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3004DC08-48A5-BC76-E332-402E8C84D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349500"/>
            <a:ext cx="2951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NL" altLang="en-NL"/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7DE20209-8C51-69C7-BA77-50D35C5DF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357563"/>
            <a:ext cx="1519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altLang="en-NL">
                <a:solidFill>
                  <a:schemeClr val="hlink"/>
                </a:solidFill>
              </a:rPr>
              <a:t>will be taken</a:t>
            </a:r>
            <a:endParaRPr lang="nl-BE" altLang="en-NL">
              <a:solidFill>
                <a:schemeClr val="hlink"/>
              </a:solidFill>
            </a:endParaRP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A92542EF-6623-38DD-F298-9C4895C25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4221163"/>
            <a:ext cx="2501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altLang="en-NL">
                <a:solidFill>
                  <a:schemeClr val="hlink"/>
                </a:solidFill>
              </a:rPr>
              <a:t>has              been sold</a:t>
            </a:r>
            <a:endParaRPr lang="nl-BE" altLang="en-NL">
              <a:solidFill>
                <a:schemeClr val="hlink"/>
              </a:solidFill>
            </a:endParaRPr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88AB7032-0368-A4FC-34DC-7DC675995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797425"/>
            <a:ext cx="2479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en-NL">
                <a:solidFill>
                  <a:schemeClr val="hlink"/>
                </a:solidFill>
              </a:rPr>
              <a:t> are                     told</a:t>
            </a:r>
            <a:endParaRPr lang="nl-BE" altLang="en-NL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  <p:bldP spid="21510" grpId="0"/>
      <p:bldP spid="21512" grpId="0"/>
      <p:bldP spid="21513" grpId="0"/>
      <p:bldP spid="215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95B3602-C41C-3203-6913-B876B91E29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Hoe maak je the Passive?</a:t>
            </a:r>
            <a:endParaRPr lang="nl-BE" altLang="en-NL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6F37AE4-EA60-3FBB-F136-3546E765A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Je zet het </a:t>
            </a:r>
            <a:r>
              <a:rPr lang="nl-NL" altLang="en-NL">
                <a:solidFill>
                  <a:schemeClr val="folHlink"/>
                </a:solidFill>
              </a:rPr>
              <a:t>lijdend voorwerp</a:t>
            </a:r>
            <a:r>
              <a:rPr lang="nl-NL" altLang="en-NL"/>
              <a:t> voorop.</a:t>
            </a:r>
          </a:p>
          <a:p>
            <a:r>
              <a:rPr lang="nl-NL" altLang="en-NL"/>
              <a:t>Je voegt een vorm van ‘</a:t>
            </a:r>
            <a:r>
              <a:rPr lang="nl-NL" altLang="en-NL">
                <a:solidFill>
                  <a:schemeClr val="hlink"/>
                </a:solidFill>
              </a:rPr>
              <a:t>to be</a:t>
            </a:r>
            <a:r>
              <a:rPr lang="nl-NL" altLang="en-NL"/>
              <a:t>’ toe.</a:t>
            </a:r>
          </a:p>
          <a:p>
            <a:r>
              <a:rPr lang="nl-NL" altLang="en-NL"/>
              <a:t>Het hoofdwerkwoord wordt </a:t>
            </a:r>
            <a:r>
              <a:rPr lang="nl-NL" altLang="en-NL">
                <a:solidFill>
                  <a:schemeClr val="hlink"/>
                </a:solidFill>
              </a:rPr>
              <a:t>volt. dw.</a:t>
            </a:r>
          </a:p>
          <a:p>
            <a:r>
              <a:rPr lang="nl-NL" altLang="en-NL"/>
              <a:t>Soms krijg je een bepaling die begint met ‘by’.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FD94A0A-9E26-87E4-1456-2382FE6B4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Een voorbeeld</a:t>
            </a:r>
            <a:endParaRPr lang="nl-BE" altLang="en-NL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B645C16-12D3-07F4-B8C2-F1B96F13E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l-NL" altLang="en-NL"/>
              <a:t>John </a:t>
            </a:r>
            <a:r>
              <a:rPr lang="nl-NL" altLang="en-NL">
                <a:solidFill>
                  <a:schemeClr val="hlink"/>
                </a:solidFill>
              </a:rPr>
              <a:t>washes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the car</a:t>
            </a:r>
            <a:r>
              <a:rPr lang="nl-NL" altLang="en-NL"/>
              <a:t> every week.</a:t>
            </a:r>
          </a:p>
          <a:p>
            <a:pPr>
              <a:lnSpc>
                <a:spcPct val="90000"/>
              </a:lnSpc>
            </a:pPr>
            <a:r>
              <a:rPr lang="nl-NL" altLang="en-NL"/>
              <a:t>washes = ott dus gebruiken we de ott van be.</a:t>
            </a:r>
          </a:p>
          <a:p>
            <a:pPr>
              <a:lnSpc>
                <a:spcPct val="90000"/>
              </a:lnSpc>
            </a:pPr>
            <a:r>
              <a:rPr lang="nl-NL" altLang="en-NL"/>
              <a:t>the car = lijdend voorwerp, dat zetten we voorop.</a:t>
            </a:r>
          </a:p>
          <a:p>
            <a:pPr>
              <a:lnSpc>
                <a:spcPct val="90000"/>
              </a:lnSpc>
            </a:pPr>
            <a:r>
              <a:rPr lang="nl-NL" altLang="en-NL" i="1">
                <a:solidFill>
                  <a:schemeClr val="folHlink"/>
                </a:solidFill>
              </a:rPr>
              <a:t>The car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is washed</a:t>
            </a:r>
            <a:r>
              <a:rPr lang="nl-NL" altLang="en-NL"/>
              <a:t> (by John) every week.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DDE467B-64BB-8C93-9C2C-E5626301E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The present ( ott)</a:t>
            </a:r>
            <a:endParaRPr lang="nl-BE" altLang="en-NL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DDE0378-E899-593D-6A16-038DF98F5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l-NL" altLang="en-NL"/>
              <a:t>Jimmy </a:t>
            </a:r>
            <a:r>
              <a:rPr lang="nl-NL" altLang="en-NL">
                <a:solidFill>
                  <a:schemeClr val="hlink"/>
                </a:solidFill>
              </a:rPr>
              <a:t>buys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a new car</a:t>
            </a:r>
            <a:r>
              <a:rPr lang="nl-NL" altLang="en-NL"/>
              <a:t> every year.</a:t>
            </a:r>
          </a:p>
          <a:p>
            <a:pPr>
              <a:lnSpc>
                <a:spcPct val="90000"/>
              </a:lnSpc>
            </a:pPr>
            <a:r>
              <a:rPr lang="nl-NL" altLang="en-NL">
                <a:solidFill>
                  <a:schemeClr val="folHlink"/>
                </a:solidFill>
              </a:rPr>
              <a:t>A new car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is bought</a:t>
            </a:r>
            <a:r>
              <a:rPr lang="nl-NL" altLang="en-NL"/>
              <a:t> by Jimmy every year.</a:t>
            </a:r>
          </a:p>
          <a:p>
            <a:pPr>
              <a:lnSpc>
                <a:spcPct val="90000"/>
              </a:lnSpc>
            </a:pPr>
            <a:endParaRPr lang="nl-NL" altLang="en-NL"/>
          </a:p>
          <a:p>
            <a:pPr>
              <a:lnSpc>
                <a:spcPct val="90000"/>
              </a:lnSpc>
            </a:pPr>
            <a:r>
              <a:rPr lang="nl-NL" altLang="en-NL"/>
              <a:t>He </a:t>
            </a:r>
            <a:r>
              <a:rPr lang="nl-NL" altLang="en-NL">
                <a:solidFill>
                  <a:schemeClr val="hlink"/>
                </a:solidFill>
              </a:rPr>
              <a:t>is washing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the car</a:t>
            </a:r>
            <a:r>
              <a:rPr lang="nl-NL" altLang="en-NL"/>
              <a:t> at the moment.</a:t>
            </a:r>
          </a:p>
          <a:p>
            <a:pPr>
              <a:lnSpc>
                <a:spcPct val="90000"/>
              </a:lnSpc>
            </a:pPr>
            <a:r>
              <a:rPr lang="nl-NL" altLang="en-NL">
                <a:solidFill>
                  <a:schemeClr val="folHlink"/>
                </a:solidFill>
              </a:rPr>
              <a:t>The car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is being washed</a:t>
            </a:r>
            <a:r>
              <a:rPr lang="nl-NL" altLang="en-NL"/>
              <a:t> at the moment.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B0279B1-6FBC-B532-986E-00FCDF395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De mogelijkheden van </a:t>
            </a:r>
            <a:br>
              <a:rPr lang="nl-NL" altLang="en-NL"/>
            </a:br>
            <a:r>
              <a:rPr lang="nl-NL" altLang="en-NL"/>
              <a:t>the present</a:t>
            </a:r>
            <a:endParaRPr lang="nl-BE" altLang="en-NL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5A9936F-33A6-23D9-6923-9DCC83894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 sz="2800"/>
              <a:t>am</a:t>
            </a:r>
          </a:p>
          <a:p>
            <a:r>
              <a:rPr lang="nl-NL" altLang="en-NL" sz="2800"/>
              <a:t>is			+ voltooid deelwoord</a:t>
            </a:r>
          </a:p>
          <a:p>
            <a:r>
              <a:rPr lang="nl-NL" altLang="en-NL" sz="2800"/>
              <a:t>are </a:t>
            </a:r>
          </a:p>
          <a:p>
            <a:endParaRPr lang="nl-NL" altLang="en-NL" sz="2800"/>
          </a:p>
          <a:p>
            <a:r>
              <a:rPr lang="nl-NL" altLang="en-NL" sz="2800"/>
              <a:t>am</a:t>
            </a:r>
          </a:p>
          <a:p>
            <a:r>
              <a:rPr lang="nl-NL" altLang="en-NL" sz="2800"/>
              <a:t>is 		        + being + volt. dw.</a:t>
            </a:r>
          </a:p>
          <a:p>
            <a:r>
              <a:rPr lang="nl-NL" altLang="en-NL" sz="2800"/>
              <a:t>are</a:t>
            </a:r>
            <a:endParaRPr lang="nl-BE" altLang="en-NL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6560092-D73A-55BB-025C-722ABA5BB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The past (ovt)</a:t>
            </a:r>
            <a:endParaRPr lang="nl-BE" altLang="en-NL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9B1F921-6BA4-8D7F-65C9-E917B2C56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He </a:t>
            </a:r>
            <a:r>
              <a:rPr lang="nl-NL" altLang="en-NL">
                <a:solidFill>
                  <a:schemeClr val="hlink"/>
                </a:solidFill>
              </a:rPr>
              <a:t>sold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the house</a:t>
            </a:r>
            <a:r>
              <a:rPr lang="nl-NL" altLang="en-NL"/>
              <a:t> a few weeks ago.</a:t>
            </a:r>
          </a:p>
          <a:p>
            <a:r>
              <a:rPr lang="nl-NL" altLang="en-NL" i="1">
                <a:solidFill>
                  <a:schemeClr val="folHlink"/>
                </a:solidFill>
              </a:rPr>
              <a:t>The house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was sold</a:t>
            </a:r>
            <a:r>
              <a:rPr lang="nl-NL" altLang="en-NL"/>
              <a:t> a few weeks ago.</a:t>
            </a:r>
          </a:p>
          <a:p>
            <a:endParaRPr lang="nl-NL" altLang="en-NL"/>
          </a:p>
          <a:p>
            <a:r>
              <a:rPr lang="nl-NL" altLang="en-NL"/>
              <a:t>They </a:t>
            </a:r>
            <a:r>
              <a:rPr lang="nl-NL" altLang="en-NL">
                <a:solidFill>
                  <a:schemeClr val="hlink"/>
                </a:solidFill>
              </a:rPr>
              <a:t>were showing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a new movie</a:t>
            </a:r>
            <a:r>
              <a:rPr lang="nl-NL" altLang="en-NL" i="1"/>
              <a:t>.</a:t>
            </a:r>
          </a:p>
          <a:p>
            <a:r>
              <a:rPr lang="nl-NL" altLang="en-NL" i="1">
                <a:solidFill>
                  <a:schemeClr val="folHlink"/>
                </a:solidFill>
              </a:rPr>
              <a:t>A new movie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was being shown</a:t>
            </a:r>
            <a:r>
              <a:rPr lang="nl-NL" altLang="en-NL"/>
              <a:t>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2D17BA-EDAB-6D40-D70A-524FFF31C6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De mogelijkheden van </a:t>
            </a:r>
            <a:br>
              <a:rPr lang="nl-NL" altLang="en-NL"/>
            </a:br>
            <a:r>
              <a:rPr lang="nl-NL" altLang="en-NL"/>
              <a:t>the past</a:t>
            </a:r>
            <a:endParaRPr lang="nl-BE" altLang="en-NL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6119311-575E-3BDA-4007-39D7A337C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was</a:t>
            </a:r>
          </a:p>
          <a:p>
            <a:r>
              <a:rPr lang="nl-NL" altLang="en-NL"/>
              <a:t>were		+ voltooid deelwoord</a:t>
            </a:r>
          </a:p>
          <a:p>
            <a:endParaRPr lang="nl-NL" altLang="en-NL"/>
          </a:p>
          <a:p>
            <a:r>
              <a:rPr lang="nl-NL" altLang="en-NL"/>
              <a:t>was</a:t>
            </a:r>
          </a:p>
          <a:p>
            <a:r>
              <a:rPr lang="nl-NL" altLang="en-NL"/>
              <a:t>were            + being + volt. dw.</a:t>
            </a:r>
          </a:p>
          <a:p>
            <a:pPr>
              <a:buFontTx/>
              <a:buNone/>
            </a:pPr>
            <a:endParaRPr lang="nl-BE" altLang="en-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106DB08-9105-CD02-54B0-4AB2646324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The perfect (vtt + vvt)</a:t>
            </a:r>
            <a:endParaRPr lang="nl-BE" altLang="en-NL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8F1FB19-7299-EB11-6A67-71FEC3195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He </a:t>
            </a:r>
            <a:r>
              <a:rPr lang="nl-NL" altLang="en-NL">
                <a:solidFill>
                  <a:schemeClr val="hlink"/>
                </a:solidFill>
              </a:rPr>
              <a:t>has read</a:t>
            </a:r>
            <a:r>
              <a:rPr lang="nl-NL" altLang="en-NL"/>
              <a:t> </a:t>
            </a:r>
            <a:r>
              <a:rPr lang="nl-NL" altLang="en-NL" i="1">
                <a:solidFill>
                  <a:schemeClr val="folHlink"/>
                </a:solidFill>
              </a:rPr>
              <a:t>the new Harry Potter</a:t>
            </a:r>
            <a:r>
              <a:rPr lang="nl-NL" altLang="en-NL"/>
              <a:t>.</a:t>
            </a:r>
          </a:p>
          <a:p>
            <a:r>
              <a:rPr lang="nl-NL" altLang="en-NL" i="1">
                <a:solidFill>
                  <a:schemeClr val="folHlink"/>
                </a:solidFill>
              </a:rPr>
              <a:t>The new Harry Potter</a:t>
            </a:r>
            <a:r>
              <a:rPr lang="nl-NL" altLang="en-NL">
                <a:solidFill>
                  <a:schemeClr val="folHlink"/>
                </a:solidFill>
              </a:rPr>
              <a:t> </a:t>
            </a:r>
            <a:r>
              <a:rPr lang="nl-NL" altLang="en-NL">
                <a:solidFill>
                  <a:schemeClr val="hlink"/>
                </a:solidFill>
              </a:rPr>
              <a:t>has been read</a:t>
            </a:r>
            <a:r>
              <a:rPr lang="nl-NL" altLang="en-NL"/>
              <a:t>.</a:t>
            </a:r>
          </a:p>
          <a:p>
            <a:endParaRPr lang="nl-NL" altLang="en-NL">
              <a:solidFill>
                <a:schemeClr val="hlink"/>
              </a:solidFill>
            </a:endParaRPr>
          </a:p>
          <a:p>
            <a:r>
              <a:rPr lang="nl-NL" altLang="en-NL"/>
              <a:t>They </a:t>
            </a:r>
            <a:r>
              <a:rPr lang="nl-NL" altLang="en-NL">
                <a:solidFill>
                  <a:schemeClr val="hlink"/>
                </a:solidFill>
              </a:rPr>
              <a:t>had told</a:t>
            </a:r>
            <a:r>
              <a:rPr lang="nl-NL" altLang="en-NL"/>
              <a:t> us </a:t>
            </a:r>
            <a:r>
              <a:rPr lang="nl-NL" altLang="en-NL" i="1">
                <a:solidFill>
                  <a:schemeClr val="folHlink"/>
                </a:solidFill>
              </a:rPr>
              <a:t>the story</a:t>
            </a:r>
            <a:r>
              <a:rPr lang="nl-NL" altLang="en-NL"/>
              <a:t> before.</a:t>
            </a:r>
          </a:p>
          <a:p>
            <a:r>
              <a:rPr lang="nl-NL" altLang="en-NL" i="1">
                <a:solidFill>
                  <a:schemeClr val="folHlink"/>
                </a:solidFill>
              </a:rPr>
              <a:t>The story</a:t>
            </a:r>
            <a:r>
              <a:rPr lang="nl-NL" altLang="en-NL"/>
              <a:t> </a:t>
            </a:r>
            <a:r>
              <a:rPr lang="nl-NL" altLang="en-NL">
                <a:solidFill>
                  <a:schemeClr val="hlink"/>
                </a:solidFill>
              </a:rPr>
              <a:t>had been told</a:t>
            </a:r>
            <a:r>
              <a:rPr lang="nl-NL" altLang="en-NL"/>
              <a:t> to us before.</a:t>
            </a:r>
            <a:endParaRPr lang="nl-BE" altLang="en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908FADA-2B3D-F82D-9D5D-C04EB4678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NL"/>
              <a:t>De mogelijkheden van </a:t>
            </a:r>
            <a:br>
              <a:rPr lang="nl-NL" altLang="en-NL"/>
            </a:br>
            <a:r>
              <a:rPr lang="nl-NL" altLang="en-NL"/>
              <a:t>the perfect</a:t>
            </a:r>
            <a:endParaRPr lang="nl-BE" altLang="en-NL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466D4BA-7BE3-41D6-E08E-AA3CA24FB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NL"/>
              <a:t>has</a:t>
            </a:r>
          </a:p>
          <a:p>
            <a:r>
              <a:rPr lang="nl-NL" altLang="en-NL"/>
              <a:t>have 		+ been + volt. dw.</a:t>
            </a:r>
          </a:p>
          <a:p>
            <a:endParaRPr lang="nl-NL" altLang="en-NL"/>
          </a:p>
          <a:p>
            <a:r>
              <a:rPr lang="nl-NL" altLang="en-NL"/>
              <a:t>had 		+ been + volt. dw.</a:t>
            </a:r>
            <a:endParaRPr lang="nl-BE" altLang="en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leurpotloden">
  <a:themeElements>
    <a:clrScheme name="Kleurpotloden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Kleurpotlode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leurpotloden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leurpotloden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leurpotloden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leurpotloden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eurpotloden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eurpotloden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eurpotloden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eurpotloden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0</TotalTime>
  <Words>504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Comic Sans MS</vt:lpstr>
      <vt:lpstr>Kleurpotloden</vt:lpstr>
      <vt:lpstr>The Passive</vt:lpstr>
      <vt:lpstr>Hoe maak je the Passive?</vt:lpstr>
      <vt:lpstr>Een voorbeeld</vt:lpstr>
      <vt:lpstr>The present ( ott)</vt:lpstr>
      <vt:lpstr>De mogelijkheden van  the present</vt:lpstr>
      <vt:lpstr>The past (ovt)</vt:lpstr>
      <vt:lpstr>De mogelijkheden van  the past</vt:lpstr>
      <vt:lpstr>The perfect (vtt + vvt)</vt:lpstr>
      <vt:lpstr>De mogelijkheden van  the perfect</vt:lpstr>
      <vt:lpstr>The future (ottt) en andere hulpww</vt:lpstr>
      <vt:lpstr>De mogelijkheden met hulpww</vt:lpstr>
      <vt:lpstr>Some practice</vt:lpstr>
      <vt:lpstr>PowerPoint Presentation</vt:lpstr>
      <vt:lpstr>Different practice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Passive</dc:title>
  <dc:creator> </dc:creator>
  <cp:lastModifiedBy>Jannie Penhoat</cp:lastModifiedBy>
  <cp:revision>4</cp:revision>
  <dcterms:created xsi:type="dcterms:W3CDTF">2005-02-17T21:07:23Z</dcterms:created>
  <dcterms:modified xsi:type="dcterms:W3CDTF">2022-08-01T20:36:37Z</dcterms:modified>
</cp:coreProperties>
</file>